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8" r:id="rId2"/>
  </p:sldMasterIdLst>
  <p:notesMasterIdLst>
    <p:notesMasterId r:id="rId7"/>
  </p:notesMasterIdLst>
  <p:sldIdLst>
    <p:sldId id="513" r:id="rId3"/>
    <p:sldId id="516" r:id="rId4"/>
    <p:sldId id="517" r:id="rId5"/>
    <p:sldId id="503"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dward, Jennifer" initials="KJ" lastIdx="1" clrIdx="0">
    <p:extLst>
      <p:ext uri="{19B8F6BF-5375-455C-9EA6-DF929625EA0E}">
        <p15:presenceInfo xmlns:p15="http://schemas.microsoft.com/office/powerpoint/2012/main" userId="S::Jennifer.Kedward@CO.DAKOTA.MN.US::91fc5e9b-11be-4fe8-ad97-b077bd4caf01" providerId="AD"/>
      </p:ext>
    </p:extLst>
  </p:cmAuthor>
  <p:cmAuthor id="2" name="Burman, Renee" initials="BR" lastIdx="1" clrIdx="1">
    <p:extLst>
      <p:ext uri="{19B8F6BF-5375-455C-9EA6-DF929625EA0E}">
        <p15:presenceInfo xmlns:p15="http://schemas.microsoft.com/office/powerpoint/2012/main" userId="S::Renee.Burman@CO.DAKOTA.MN.US::ee436ba0-da7f-4767-bd10-1731b474e5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470D"/>
    <a:srgbClr val="679D2B"/>
    <a:srgbClr val="5E9028"/>
    <a:srgbClr val="78B832"/>
    <a:srgbClr val="FFCC66"/>
    <a:srgbClr val="FFCC00"/>
    <a:srgbClr val="DEAD2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309" autoAdjust="0"/>
    <p:restoredTop sz="48988" autoAdjust="0"/>
  </p:normalViewPr>
  <p:slideViewPr>
    <p:cSldViewPr snapToGrid="0">
      <p:cViewPr varScale="1">
        <p:scale>
          <a:sx n="54" d="100"/>
          <a:sy n="54" d="100"/>
        </p:scale>
        <p:origin x="1626" y="78"/>
      </p:cViewPr>
      <p:guideLst/>
    </p:cSldViewPr>
  </p:slideViewPr>
  <p:notesTextViewPr>
    <p:cViewPr>
      <p:scale>
        <a:sx n="1" d="1"/>
        <a:sy n="1" d="1"/>
      </p:scale>
      <p:origin x="0" y="0"/>
    </p:cViewPr>
  </p:notesTextViewPr>
  <p:notesViewPr>
    <p:cSldViewPr snapToGrid="0">
      <p:cViewPr varScale="1">
        <p:scale>
          <a:sx n="51" d="100"/>
          <a:sy n="51" d="100"/>
        </p:scale>
        <p:origin x="2692" y="2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1.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CF7298-9340-470F-90E8-BD641C6218AE}" type="datetimeFigureOut">
              <a:rPr lang="en-US" smtClean="0"/>
              <a:t>12/2/2022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AF4CBF-49AD-40F5-820C-0BD6388CF1D9}" type="slidenum">
              <a:rPr lang="en-US" smtClean="0"/>
              <a:t>‹#›</a:t>
            </a:fld>
            <a:endParaRPr lang="en-US"/>
          </a:p>
        </p:txBody>
      </p:sp>
    </p:spTree>
    <p:extLst>
      <p:ext uri="{BB962C8B-B14F-4D97-AF65-F5344CB8AC3E}">
        <p14:creationId xmlns:p14="http://schemas.microsoft.com/office/powerpoint/2010/main" val="241507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solidFill>
                  <a:srgbClr val="FF0000"/>
                </a:solidFill>
              </a:rPr>
              <a:t>NOTE: This sample </a:t>
            </a:r>
            <a:r>
              <a:rPr lang="en-US" sz="1200" i="1" kern="1200">
                <a:solidFill>
                  <a:srgbClr val="FF0000"/>
                </a:solidFill>
                <a:latin typeface="+mn-lt"/>
                <a:ea typeface="+mn-ea"/>
                <a:cs typeface="+mn-cs"/>
              </a:rPr>
              <a:t>presentation can be used for employees, tenants, event volunteers and vendors, custodial/housekeeping and any contractors that participate in the organics (food scraps) program (i.e., sort food scraps into organics containers).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rgbClr val="FF0000"/>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Today we are going to talk about our organics (food scraps) program, to learn about what is can go in the organics container and what needs to stay out of it to keep our organics containers free of contamination.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Our organics are sent to a [permitted farm; permitted food processing facility] and used as animal food.</a:t>
            </a:r>
          </a:p>
        </p:txBody>
      </p:sp>
      <p:sp>
        <p:nvSpPr>
          <p:cNvPr id="4" name="Slide Number Placeholder 3"/>
          <p:cNvSpPr>
            <a:spLocks noGrp="1"/>
          </p:cNvSpPr>
          <p:nvPr>
            <p:ph type="sldNum" sz="quarter" idx="5"/>
          </p:nvPr>
        </p:nvSpPr>
        <p:spPr/>
        <p:txBody>
          <a:bodyPr/>
          <a:lstStyle/>
          <a:p>
            <a:fld id="{F1AF4CBF-49AD-40F5-820C-0BD6388CF1D9}" type="slidenum">
              <a:rPr lang="en-US" smtClean="0"/>
              <a:t>1</a:t>
            </a:fld>
            <a:endParaRPr lang="en-US"/>
          </a:p>
        </p:txBody>
      </p:sp>
    </p:spTree>
    <p:extLst>
      <p:ext uri="{BB962C8B-B14F-4D97-AF65-F5344CB8AC3E}">
        <p14:creationId xmlns:p14="http://schemas.microsoft.com/office/powerpoint/2010/main" val="674191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Help us manage our organics right.  If you generate food scraps put them in the organics container. </a:t>
            </a:r>
          </a:p>
          <a:p>
            <a:endParaRPr lang="en-US" dirty="0"/>
          </a:p>
          <a:p>
            <a:r>
              <a:rPr lang="en-US" dirty="0"/>
              <a:t> </a:t>
            </a:r>
            <a:r>
              <a:rPr lang="en-US" b="1" dirty="0"/>
              <a:t>All food scraps from back-of-house (non-public areas) can go into the organics container</a:t>
            </a:r>
            <a:r>
              <a:rPr lang="en-US" dirty="0"/>
              <a:t>, including:</a:t>
            </a:r>
          </a:p>
          <a:p>
            <a:pPr marL="171450" indent="-171450">
              <a:buFont typeface="Arial" panose="020B0604020202020204" pitchFamily="34" charset="0"/>
              <a:buChar char="•"/>
            </a:pPr>
            <a:r>
              <a:rPr lang="en-US" dirty="0"/>
              <a:t> Bakery and dry goods, like bread and pasta </a:t>
            </a:r>
          </a:p>
          <a:p>
            <a:pPr marL="228600" indent="-228600">
              <a:buFont typeface="Arial" panose="020B0604020202020204" pitchFamily="34" charset="0"/>
              <a:buChar char="•"/>
            </a:pPr>
            <a:r>
              <a:rPr lang="en-US" dirty="0"/>
              <a:t>Coffee grounds </a:t>
            </a:r>
          </a:p>
          <a:p>
            <a:pPr marL="228600" indent="-228600">
              <a:buFont typeface="Arial" panose="020B0604020202020204" pitchFamily="34" charset="0"/>
              <a:buChar char="•"/>
            </a:pPr>
            <a:r>
              <a:rPr lang="en-US" dirty="0"/>
              <a:t>Dairy products,  like cheese and butter </a:t>
            </a:r>
          </a:p>
          <a:p>
            <a:pPr marL="228600" indent="-228600">
              <a:buFont typeface="Arial" panose="020B0604020202020204" pitchFamily="34" charset="0"/>
              <a:buChar char="•"/>
            </a:pPr>
            <a:r>
              <a:rPr lang="en-US" dirty="0"/>
              <a:t>Eggs and eggshells </a:t>
            </a:r>
          </a:p>
          <a:p>
            <a:pPr marL="228600" indent="-228600">
              <a:buFont typeface="Arial" panose="020B0604020202020204" pitchFamily="34" charset="0"/>
              <a:buChar char="•"/>
            </a:pPr>
            <a:r>
              <a:rPr lang="en-US" dirty="0"/>
              <a:t>Meat and fish, including the meat bones </a:t>
            </a:r>
          </a:p>
          <a:p>
            <a:pPr marL="228600" indent="-228600">
              <a:buFont typeface="Arial" panose="020B0604020202020204" pitchFamily="34" charset="0"/>
              <a:buChar char="•"/>
            </a:pPr>
            <a:r>
              <a:rPr lang="en-US" dirty="0"/>
              <a:t>Fruits and fruit peels</a:t>
            </a:r>
          </a:p>
          <a:p>
            <a:pPr marL="228600" indent="-228600">
              <a:buFont typeface="Arial" panose="020B0604020202020204" pitchFamily="34" charset="0"/>
              <a:buChar char="•"/>
            </a:pPr>
            <a:r>
              <a:rPr lang="en-US" dirty="0"/>
              <a:t>Vegetables and vegetable peels </a:t>
            </a:r>
          </a:p>
          <a:p>
            <a:pPr marL="228600" indent="-228600">
              <a:buFont typeface="Arial" panose="020B0604020202020204" pitchFamily="34" charset="0"/>
              <a:buChar char="•"/>
            </a:pPr>
            <a:endParaRPr lang="en-US" dirty="0"/>
          </a:p>
          <a:p>
            <a:pPr marL="0" indent="0">
              <a:buFont typeface="Arial" panose="020B0604020202020204" pitchFamily="34" charset="0"/>
              <a:buNone/>
            </a:pPr>
            <a:r>
              <a:rPr lang="en-US" dirty="0"/>
              <a:t>[HIGHLIGHTED TEXT: List additional items that your program can accept according to your hauler and compost facility. Take out this section if this does not apply.]</a:t>
            </a:r>
          </a:p>
          <a:p>
            <a:pPr marL="228600" indent="-22860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2</a:t>
            </a:fld>
            <a:endParaRPr lang="en-US" dirty="0"/>
          </a:p>
        </p:txBody>
      </p:sp>
    </p:spTree>
    <p:extLst>
      <p:ext uri="{BB962C8B-B14F-4D97-AF65-F5344CB8AC3E}">
        <p14:creationId xmlns:p14="http://schemas.microsoft.com/office/powerpoint/2010/main" val="26041833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Putting the wrong things in the organics container can cause problems at the compost facility.  Keep these items OUT of organics containers: </a:t>
            </a:r>
          </a:p>
          <a:p>
            <a:endParaRPr lang="en-US" b="0" dirty="0"/>
          </a:p>
          <a:p>
            <a:pPr marL="171450" lvl="0" indent="-171450">
              <a:buFont typeface="Arial" panose="020B0604020202020204" pitchFamily="34" charset="0"/>
              <a:buChar char="•"/>
            </a:pPr>
            <a:r>
              <a:rPr lang="en-US" dirty="0"/>
              <a:t>Cartons, like juice and milk cartons.  Empty cartons should go in the recycling.  </a:t>
            </a:r>
          </a:p>
          <a:p>
            <a:pPr marL="171450" lvl="0" indent="-171450">
              <a:buFont typeface="Arial" panose="020B0604020202020204" pitchFamily="34" charset="0"/>
              <a:buChar char="•"/>
            </a:pPr>
            <a:r>
              <a:rPr lang="en-US" dirty="0"/>
              <a:t>Refrigerator and freezer boxes. They can have a plastic coating on them. </a:t>
            </a:r>
          </a:p>
          <a:p>
            <a:pPr marL="171450" lvl="0" indent="-171450">
              <a:buFont typeface="Arial" panose="020B0604020202020204" pitchFamily="34" charset="0"/>
              <a:buChar char="•"/>
            </a:pPr>
            <a:r>
              <a:rPr lang="en-US" dirty="0"/>
              <a:t>Plastics of any kind.  </a:t>
            </a:r>
          </a:p>
          <a:p>
            <a:pPr marL="171450" lvl="0" indent="-171450">
              <a:buFont typeface="Arial" panose="020B0604020202020204" pitchFamily="34" charset="0"/>
              <a:buChar char="•"/>
            </a:pPr>
            <a:r>
              <a:rPr lang="en-US" dirty="0"/>
              <a:t>Diapers.  They are made of various types of plastic.</a:t>
            </a:r>
          </a:p>
          <a:p>
            <a:pPr marL="171450" lvl="0" indent="-171450">
              <a:buFont typeface="Arial" panose="020B0604020202020204" pitchFamily="34" charset="0"/>
              <a:buChar char="•"/>
            </a:pPr>
            <a:r>
              <a:rPr lang="en-US" dirty="0"/>
              <a:t>Recyclables such as glass, paper, metal and plastics #1, #2 and #5 should go in the recycling container.</a:t>
            </a:r>
          </a:p>
          <a:p>
            <a:pPr marL="171450" lvl="0" indent="-171450">
              <a:buFont typeface="Arial" panose="020B0604020202020204" pitchFamily="34" charset="0"/>
              <a:buChar char="•"/>
            </a:pPr>
            <a:r>
              <a:rPr lang="en-US" dirty="0"/>
              <a:t>All trash</a:t>
            </a:r>
          </a:p>
          <a:p>
            <a:pPr marL="171450" lvl="0" indent="-171450">
              <a:buFont typeface="Arial" panose="020B0604020202020204" pitchFamily="34" charset="0"/>
              <a:buChar char="•"/>
            </a:pPr>
            <a:endParaRPr lang="en-US" dirty="0"/>
          </a:p>
          <a:p>
            <a:pPr marL="0" lvl="0" indent="0">
              <a:buFont typeface="Arial" panose="020B0604020202020204" pitchFamily="34" charset="0"/>
              <a:buNone/>
            </a:pPr>
            <a:r>
              <a:rPr lang="en-US" dirty="0"/>
              <a:t>Why? All of the these items contain plastic or other materials that will not break down into compost and cause problems at the compost facilities. </a:t>
            </a:r>
          </a:p>
        </p:txBody>
      </p:sp>
      <p:sp>
        <p:nvSpPr>
          <p:cNvPr id="4" name="Slide Number Placeholder 3"/>
          <p:cNvSpPr>
            <a:spLocks noGrp="1"/>
          </p:cNvSpPr>
          <p:nvPr>
            <p:ph type="sldNum" sz="quarter" idx="5"/>
          </p:nvPr>
        </p:nvSpPr>
        <p:spPr/>
        <p:txBody>
          <a:bodyPr/>
          <a:lstStyle/>
          <a:p>
            <a:fld id="{F1AF4CBF-49AD-40F5-820C-0BD6388CF1D9}" type="slidenum">
              <a:rPr lang="en-US" smtClean="0"/>
              <a:t>3</a:t>
            </a:fld>
            <a:endParaRPr lang="en-US" dirty="0"/>
          </a:p>
        </p:txBody>
      </p:sp>
    </p:spTree>
    <p:extLst>
      <p:ext uri="{BB962C8B-B14F-4D97-AF65-F5344CB8AC3E}">
        <p14:creationId xmlns:p14="http://schemas.microsoft.com/office/powerpoint/2010/main" val="1578392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helping us have a successful organics program.</a:t>
            </a:r>
          </a:p>
          <a:p>
            <a:endParaRPr lang="en-US" dirty="0"/>
          </a:p>
          <a:p>
            <a:r>
              <a:rPr lang="en-US" dirty="0"/>
              <a:t>Any questions?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[Go to Dakota County business recycling webpages (www.Dakotacounty.us, search business organics) for more information to help with organics questions and resources to help with organics program improvements.]</a:t>
            </a:r>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4</a:t>
            </a:fld>
            <a:endParaRPr lang="en-US" dirty="0"/>
          </a:p>
        </p:txBody>
      </p:sp>
    </p:spTree>
    <p:extLst>
      <p:ext uri="{BB962C8B-B14F-4D97-AF65-F5344CB8AC3E}">
        <p14:creationId xmlns:p14="http://schemas.microsoft.com/office/powerpoint/2010/main" val="983147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B26909E6-F416-47A0-B040-7D1BA9B29541}" type="datetimeFigureOut">
              <a:rPr lang="en-US" smtClean="0"/>
              <a:t>12/2/2022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288825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4275745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7468247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42780A-630C-4EDA-9F75-E2E388C446F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99AA93-1BCE-4EDC-8A2D-CD83F72B33B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000208B-2B09-4128-92B5-7F48F9F1DDBF}"/>
              </a:ext>
            </a:extLst>
          </p:cNvPr>
          <p:cNvSpPr>
            <a:spLocks noGrp="1"/>
          </p:cNvSpPr>
          <p:nvPr>
            <p:ph type="dt" sz="half" idx="10"/>
          </p:nvPr>
        </p:nvSpPr>
        <p:spPr/>
        <p:txBody>
          <a:bodyPr/>
          <a:lstStyle/>
          <a:p>
            <a:fld id="{B26909E6-F416-47A0-B040-7D1BA9B29541}" type="datetimeFigureOut">
              <a:rPr lang="en-US" smtClean="0"/>
              <a:t>12/2/2022</a:t>
            </a:fld>
            <a:endParaRPr lang="en-US"/>
          </a:p>
        </p:txBody>
      </p:sp>
      <p:sp>
        <p:nvSpPr>
          <p:cNvPr id="5" name="Footer Placeholder 4">
            <a:extLst>
              <a:ext uri="{FF2B5EF4-FFF2-40B4-BE49-F238E27FC236}">
                <a16:creationId xmlns:a16="http://schemas.microsoft.com/office/drawing/2014/main" id="{03E6F2E6-C18B-415B-AAAA-2B8E62A701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3A5968-33BF-478A-AA53-63723B88CBE6}"/>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5375647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39678-6446-41A6-86BB-DD9A080DC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814F9E4-B05D-4665-8516-A9D03B7EB21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57B4AA-B912-409A-8B36-A2DC50C3444A}"/>
              </a:ext>
            </a:extLst>
          </p:cNvPr>
          <p:cNvSpPr>
            <a:spLocks noGrp="1"/>
          </p:cNvSpPr>
          <p:nvPr>
            <p:ph type="dt" sz="half" idx="10"/>
          </p:nvPr>
        </p:nvSpPr>
        <p:spPr/>
        <p:txBody>
          <a:bodyPr/>
          <a:lstStyle/>
          <a:p>
            <a:fld id="{B26909E6-F416-47A0-B040-7D1BA9B29541}" type="datetimeFigureOut">
              <a:rPr lang="en-US" smtClean="0"/>
              <a:t>12/2/2022</a:t>
            </a:fld>
            <a:endParaRPr lang="en-US"/>
          </a:p>
        </p:txBody>
      </p:sp>
      <p:sp>
        <p:nvSpPr>
          <p:cNvPr id="5" name="Footer Placeholder 4">
            <a:extLst>
              <a:ext uri="{FF2B5EF4-FFF2-40B4-BE49-F238E27FC236}">
                <a16:creationId xmlns:a16="http://schemas.microsoft.com/office/drawing/2014/main" id="{2D32DA19-60C5-4C20-92D7-199C8111A5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65B74A-9CDA-4A55-A2A5-222FC5B0B4CB}"/>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7963569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07BD5E-E0CA-4448-A23F-C93225D4130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1BD43B7-2338-4484-9321-3069B2360E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2C5427D-4FEC-4682-A278-F9263555A64B}"/>
              </a:ext>
            </a:extLst>
          </p:cNvPr>
          <p:cNvSpPr>
            <a:spLocks noGrp="1"/>
          </p:cNvSpPr>
          <p:nvPr>
            <p:ph type="dt" sz="half" idx="10"/>
          </p:nvPr>
        </p:nvSpPr>
        <p:spPr/>
        <p:txBody>
          <a:bodyPr/>
          <a:lstStyle/>
          <a:p>
            <a:fld id="{B26909E6-F416-47A0-B040-7D1BA9B29541}" type="datetimeFigureOut">
              <a:rPr lang="en-US" smtClean="0"/>
              <a:t>12/2/2022</a:t>
            </a:fld>
            <a:endParaRPr lang="en-US"/>
          </a:p>
        </p:txBody>
      </p:sp>
      <p:sp>
        <p:nvSpPr>
          <p:cNvPr id="5" name="Footer Placeholder 4">
            <a:extLst>
              <a:ext uri="{FF2B5EF4-FFF2-40B4-BE49-F238E27FC236}">
                <a16:creationId xmlns:a16="http://schemas.microsoft.com/office/drawing/2014/main" id="{5C6D231C-8B96-422D-B0AD-589AD3F635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09D015-E545-46A2-8DB8-9132236C2F1A}"/>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0602782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B0A2D-81D1-4EFE-91F8-AACAF6C744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C030D74-366E-4F7C-AFF1-9C234F57F93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C48FDC4-C7C9-42F6-84EE-BFAB0A0BACF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0C473FF-0F3D-4ACD-B97B-98A8C4BDC071}"/>
              </a:ext>
            </a:extLst>
          </p:cNvPr>
          <p:cNvSpPr>
            <a:spLocks noGrp="1"/>
          </p:cNvSpPr>
          <p:nvPr>
            <p:ph type="dt" sz="half" idx="10"/>
          </p:nvPr>
        </p:nvSpPr>
        <p:spPr/>
        <p:txBody>
          <a:bodyPr/>
          <a:lstStyle/>
          <a:p>
            <a:fld id="{B26909E6-F416-47A0-B040-7D1BA9B29541}" type="datetimeFigureOut">
              <a:rPr lang="en-US" smtClean="0"/>
              <a:t>12/2/2022</a:t>
            </a:fld>
            <a:endParaRPr lang="en-US"/>
          </a:p>
        </p:txBody>
      </p:sp>
      <p:sp>
        <p:nvSpPr>
          <p:cNvPr id="6" name="Footer Placeholder 5">
            <a:extLst>
              <a:ext uri="{FF2B5EF4-FFF2-40B4-BE49-F238E27FC236}">
                <a16:creationId xmlns:a16="http://schemas.microsoft.com/office/drawing/2014/main" id="{2FC3B2CB-95CA-4D14-8B58-DF908A517A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C45D61-8148-4B94-9101-5C05C749E71D}"/>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1488806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4AB8C-EF0D-49FE-A4ED-8C0667E9193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3249236-EEF7-4620-8E28-01966FC8954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931CAE5-7461-464C-898B-237E19BFDD7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71286E7-8B46-4390-BCA7-FF099B1A4BA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4DF09C0-A5AF-4819-8FCC-0D46ED7F628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D186CC4-6478-4996-A140-BCCB9C012021}"/>
              </a:ext>
            </a:extLst>
          </p:cNvPr>
          <p:cNvSpPr>
            <a:spLocks noGrp="1"/>
          </p:cNvSpPr>
          <p:nvPr>
            <p:ph type="dt" sz="half" idx="10"/>
          </p:nvPr>
        </p:nvSpPr>
        <p:spPr/>
        <p:txBody>
          <a:bodyPr/>
          <a:lstStyle/>
          <a:p>
            <a:fld id="{B26909E6-F416-47A0-B040-7D1BA9B29541}" type="datetimeFigureOut">
              <a:rPr lang="en-US" smtClean="0"/>
              <a:t>12/2/2022</a:t>
            </a:fld>
            <a:endParaRPr lang="en-US"/>
          </a:p>
        </p:txBody>
      </p:sp>
      <p:sp>
        <p:nvSpPr>
          <p:cNvPr id="8" name="Footer Placeholder 7">
            <a:extLst>
              <a:ext uri="{FF2B5EF4-FFF2-40B4-BE49-F238E27FC236}">
                <a16:creationId xmlns:a16="http://schemas.microsoft.com/office/drawing/2014/main" id="{8D4DCA91-6F3D-4E85-AE65-88A220F66DB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4495054-B599-4016-8FFE-AA4405B6F75D}"/>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4934738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01EBC-C3A4-4907-8FC9-059E9EB8C71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1134100-6E4A-4B60-99A7-6744F9EB87F7}"/>
              </a:ext>
            </a:extLst>
          </p:cNvPr>
          <p:cNvSpPr>
            <a:spLocks noGrp="1"/>
          </p:cNvSpPr>
          <p:nvPr>
            <p:ph type="dt" sz="half" idx="10"/>
          </p:nvPr>
        </p:nvSpPr>
        <p:spPr/>
        <p:txBody>
          <a:bodyPr/>
          <a:lstStyle/>
          <a:p>
            <a:fld id="{B26909E6-F416-47A0-B040-7D1BA9B29541}" type="datetimeFigureOut">
              <a:rPr lang="en-US" smtClean="0"/>
              <a:t>12/2/2022</a:t>
            </a:fld>
            <a:endParaRPr lang="en-US"/>
          </a:p>
        </p:txBody>
      </p:sp>
      <p:sp>
        <p:nvSpPr>
          <p:cNvPr id="4" name="Footer Placeholder 3">
            <a:extLst>
              <a:ext uri="{FF2B5EF4-FFF2-40B4-BE49-F238E27FC236}">
                <a16:creationId xmlns:a16="http://schemas.microsoft.com/office/drawing/2014/main" id="{D8D7A1D7-E1DF-43F2-80B3-BE3A377741A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3F119B6-2888-412F-B08D-66DB3F9744DF}"/>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1118934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8564232-3F57-45DF-9F6D-3AD61BCED531}"/>
              </a:ext>
            </a:extLst>
          </p:cNvPr>
          <p:cNvSpPr>
            <a:spLocks noGrp="1"/>
          </p:cNvSpPr>
          <p:nvPr>
            <p:ph type="dt" sz="half" idx="10"/>
          </p:nvPr>
        </p:nvSpPr>
        <p:spPr/>
        <p:txBody>
          <a:bodyPr/>
          <a:lstStyle/>
          <a:p>
            <a:fld id="{B26909E6-F416-47A0-B040-7D1BA9B29541}" type="datetimeFigureOut">
              <a:rPr lang="en-US" smtClean="0"/>
              <a:t>12/2/2022</a:t>
            </a:fld>
            <a:endParaRPr lang="en-US"/>
          </a:p>
        </p:txBody>
      </p:sp>
      <p:sp>
        <p:nvSpPr>
          <p:cNvPr id="3" name="Footer Placeholder 2">
            <a:extLst>
              <a:ext uri="{FF2B5EF4-FFF2-40B4-BE49-F238E27FC236}">
                <a16:creationId xmlns:a16="http://schemas.microsoft.com/office/drawing/2014/main" id="{BD71FFA8-C9AC-4127-8CCD-0E39676BE58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49D44FD-50B7-4E32-B0EE-8746F1D065E4}"/>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0749580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E256B-68D3-4B9A-9D96-53CF07ED49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C657B1E-AB85-4B89-A4BD-6EA871F6919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746440E-AF8A-4623-AC36-969CA4E134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738919-C5CC-47EF-86D3-CD3F5E4B34FE}"/>
              </a:ext>
            </a:extLst>
          </p:cNvPr>
          <p:cNvSpPr>
            <a:spLocks noGrp="1"/>
          </p:cNvSpPr>
          <p:nvPr>
            <p:ph type="dt" sz="half" idx="10"/>
          </p:nvPr>
        </p:nvSpPr>
        <p:spPr/>
        <p:txBody>
          <a:bodyPr/>
          <a:lstStyle/>
          <a:p>
            <a:fld id="{B26909E6-F416-47A0-B040-7D1BA9B29541}" type="datetimeFigureOut">
              <a:rPr lang="en-US" smtClean="0"/>
              <a:t>12/2/2022</a:t>
            </a:fld>
            <a:endParaRPr lang="en-US"/>
          </a:p>
        </p:txBody>
      </p:sp>
      <p:sp>
        <p:nvSpPr>
          <p:cNvPr id="6" name="Footer Placeholder 5">
            <a:extLst>
              <a:ext uri="{FF2B5EF4-FFF2-40B4-BE49-F238E27FC236}">
                <a16:creationId xmlns:a16="http://schemas.microsoft.com/office/drawing/2014/main" id="{3B04BC1D-696E-42FD-A021-E41EF86D53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F9C2D28-90B7-4F20-85A6-0F01DB09B0F6}"/>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368464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657224" y="2157731"/>
            <a:ext cx="10753725" cy="376618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946586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EA2B7-317D-462E-B1EC-2AA4CEF7591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4161A42-181E-4502-B9DA-2410B52726A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2207AED-B8E0-47EF-B074-C394E8C8AF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B9D18F0-409D-4E66-A498-68CF905D6581}"/>
              </a:ext>
            </a:extLst>
          </p:cNvPr>
          <p:cNvSpPr>
            <a:spLocks noGrp="1"/>
          </p:cNvSpPr>
          <p:nvPr>
            <p:ph type="dt" sz="half" idx="10"/>
          </p:nvPr>
        </p:nvSpPr>
        <p:spPr/>
        <p:txBody>
          <a:bodyPr/>
          <a:lstStyle/>
          <a:p>
            <a:fld id="{B26909E6-F416-47A0-B040-7D1BA9B29541}" type="datetimeFigureOut">
              <a:rPr lang="en-US" smtClean="0"/>
              <a:t>12/2/2022</a:t>
            </a:fld>
            <a:endParaRPr lang="en-US"/>
          </a:p>
        </p:txBody>
      </p:sp>
      <p:sp>
        <p:nvSpPr>
          <p:cNvPr id="6" name="Footer Placeholder 5">
            <a:extLst>
              <a:ext uri="{FF2B5EF4-FFF2-40B4-BE49-F238E27FC236}">
                <a16:creationId xmlns:a16="http://schemas.microsoft.com/office/drawing/2014/main" id="{20341A1F-6DFB-4F72-89D2-249ECBF475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A347D5-F687-4912-B2F5-9A56E9227C6F}"/>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3466292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95064-AD7F-4ADD-AFAF-0565D71E93C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8864767-D403-4F75-8591-CF27B56F65E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5728E4-2094-4FBD-9BA8-9EBCACC69F17}"/>
              </a:ext>
            </a:extLst>
          </p:cNvPr>
          <p:cNvSpPr>
            <a:spLocks noGrp="1"/>
          </p:cNvSpPr>
          <p:nvPr>
            <p:ph type="dt" sz="half" idx="10"/>
          </p:nvPr>
        </p:nvSpPr>
        <p:spPr/>
        <p:txBody>
          <a:bodyPr/>
          <a:lstStyle/>
          <a:p>
            <a:fld id="{B26909E6-F416-47A0-B040-7D1BA9B29541}" type="datetimeFigureOut">
              <a:rPr lang="en-US" smtClean="0"/>
              <a:t>12/2/2022</a:t>
            </a:fld>
            <a:endParaRPr lang="en-US"/>
          </a:p>
        </p:txBody>
      </p:sp>
      <p:sp>
        <p:nvSpPr>
          <p:cNvPr id="5" name="Footer Placeholder 4">
            <a:extLst>
              <a:ext uri="{FF2B5EF4-FFF2-40B4-BE49-F238E27FC236}">
                <a16:creationId xmlns:a16="http://schemas.microsoft.com/office/drawing/2014/main" id="{F6202705-26AB-417C-A632-2C2F2C5B34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4BC2B6-D925-4323-9F76-91CE23EAD0A6}"/>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2169093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C3E3F63-1095-4F2A-9BE7-DE740B77BF8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AC00E33-E9CF-4F27-B75C-DF4F5626BD8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135481-A674-426F-B2CE-1A50BEDCB1B1}"/>
              </a:ext>
            </a:extLst>
          </p:cNvPr>
          <p:cNvSpPr>
            <a:spLocks noGrp="1"/>
          </p:cNvSpPr>
          <p:nvPr>
            <p:ph type="dt" sz="half" idx="10"/>
          </p:nvPr>
        </p:nvSpPr>
        <p:spPr/>
        <p:txBody>
          <a:bodyPr/>
          <a:lstStyle/>
          <a:p>
            <a:fld id="{B26909E6-F416-47A0-B040-7D1BA9B29541}" type="datetimeFigureOut">
              <a:rPr lang="en-US" smtClean="0"/>
              <a:t>12/2/2022</a:t>
            </a:fld>
            <a:endParaRPr lang="en-US"/>
          </a:p>
        </p:txBody>
      </p:sp>
      <p:sp>
        <p:nvSpPr>
          <p:cNvPr id="5" name="Footer Placeholder 4">
            <a:extLst>
              <a:ext uri="{FF2B5EF4-FFF2-40B4-BE49-F238E27FC236}">
                <a16:creationId xmlns:a16="http://schemas.microsoft.com/office/drawing/2014/main" id="{071EDE96-BDA8-4EE7-8B14-96A11A6157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715A10-371D-4ECB-BA28-D3C7D066DF44}"/>
              </a:ext>
            </a:extLst>
          </p:cNvPr>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15807834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26909E6-F416-47A0-B040-7D1BA9B29541}" type="datetimeFigureOut">
              <a:rPr lang="en-US" smtClean="0"/>
              <a:t>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595195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26909E6-F416-47A0-B040-7D1BA9B29541}" type="datetimeFigureOut">
              <a:rPr lang="en-US" smtClean="0"/>
              <a:t>12/2/2022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1949635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26909E6-F416-47A0-B040-7D1BA9B29541}" type="datetimeFigureOut">
              <a:rPr lang="en-US" smtClean="0"/>
              <a:t>12/2/2022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166052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26909E6-F416-47A0-B040-7D1BA9B29541}" type="datetimeFigureOut">
              <a:rPr lang="en-US" smtClean="0"/>
              <a:t>12/2/2022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62764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6909E6-F416-47A0-B040-7D1BA9B29541}" type="datetimeFigureOut">
              <a:rPr lang="en-US" smtClean="0"/>
              <a:t>12/2/2022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840545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Edit Master text styles</a:t>
            </a:r>
          </a:p>
        </p:txBody>
      </p:sp>
      <p:sp>
        <p:nvSpPr>
          <p:cNvPr id="5" name="Date Placeholder 4"/>
          <p:cNvSpPr>
            <a:spLocks noGrp="1"/>
          </p:cNvSpPr>
          <p:nvPr>
            <p:ph type="dt" sz="half" idx="10"/>
          </p:nvPr>
        </p:nvSpPr>
        <p:spPr/>
        <p:txBody>
          <a:bodyPr/>
          <a:lstStyle/>
          <a:p>
            <a:fld id="{B26909E6-F416-47A0-B040-7D1BA9B29541}" type="datetimeFigureOut">
              <a:rPr lang="en-US" smtClean="0"/>
              <a:t>12/2/2022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288207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chemeClr val="tx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chemeClr val="accent1">
              <a:lumMod val="20000"/>
              <a:lumOff val="80000"/>
            </a:schemeClr>
          </a:solidFill>
        </p:spPr>
        <p:txBody>
          <a:bodyPr anchor="t"/>
          <a:lstStyle>
            <a:lvl1pPr marL="0" indent="0" algn="ctr">
              <a:spcBef>
                <a:spcPts val="800"/>
              </a:spcBef>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Date Placeholder 8"/>
          <p:cNvSpPr>
            <a:spLocks noGrp="1"/>
          </p:cNvSpPr>
          <p:nvPr>
            <p:ph type="dt" sz="half" idx="10"/>
          </p:nvPr>
        </p:nvSpPr>
        <p:spPr/>
        <p:txBody>
          <a:bodyPr/>
          <a:lstStyle/>
          <a:p>
            <a:fld id="{B26909E6-F416-47A0-B040-7D1BA9B29541}" type="datetimeFigureOut">
              <a:rPr lang="en-US" smtClean="0"/>
              <a:t>12/2/2022</a:t>
            </a:fld>
            <a:endParaRPr lang="en-US"/>
          </a:p>
        </p:txBody>
      </p:sp>
      <p:sp>
        <p:nvSpPr>
          <p:cNvPr id="10" name="Footer Placeholder 9"/>
          <p:cNvSpPr>
            <a:spLocks noGrp="1"/>
          </p:cNvSpPr>
          <p:nvPr>
            <p:ph type="ftr" sz="quarter" idx="11"/>
          </p:nvPr>
        </p:nvSpPr>
        <p:spPr/>
        <p:txBody>
          <a:bodyPr/>
          <a:lstStyle/>
          <a:p>
            <a:endParaRPr lang="en-US"/>
          </a:p>
        </p:txBody>
      </p:sp>
      <p:sp>
        <p:nvSpPr>
          <p:cNvPr id="11" name="Slide Number Placeholder 10"/>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9227950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B26909E6-F416-47A0-B040-7D1BA9B29541}" type="datetimeFigureOut">
              <a:rPr lang="en-US" smtClean="0"/>
              <a:t>12/2/2022</a:t>
            </a:fld>
            <a:endParaRPr lang="en-US"/>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n-US"/>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tx1">
                    <a:alpha val="20000"/>
                  </a:schemeClr>
                </a:solidFill>
                <a:latin typeface="+mj-lt"/>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1215829015"/>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5000"/>
        </a:lnSpc>
        <a:spcBef>
          <a:spcPct val="0"/>
        </a:spcBef>
        <a:buNone/>
        <a:defRPr sz="5400" kern="1200" spc="-12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accent1"/>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75000"/>
              <a:lumOff val="2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65000"/>
              <a:lumOff val="3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3C928EA-C975-4532-9BBA-F61B1A1C43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681C206-BF21-4808-87B1-B97BA96B00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BC29E1-1D98-485A-9B20-28273F6BA21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6909E6-F416-47A0-B040-7D1BA9B29541}" type="datetimeFigureOut">
              <a:rPr lang="en-US" smtClean="0"/>
              <a:t>12/2/2022</a:t>
            </a:fld>
            <a:endParaRPr lang="en-US"/>
          </a:p>
        </p:txBody>
      </p:sp>
      <p:sp>
        <p:nvSpPr>
          <p:cNvPr id="5" name="Footer Placeholder 4">
            <a:extLst>
              <a:ext uri="{FF2B5EF4-FFF2-40B4-BE49-F238E27FC236}">
                <a16:creationId xmlns:a16="http://schemas.microsoft.com/office/drawing/2014/main" id="{AE0D8D36-9233-4885-9030-3685B6C460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B65D64E-5DB5-448F-BCCD-983F7F1A2B2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191554145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983C4-573C-4FD1-8E19-B03C42B35331}"/>
              </a:ext>
            </a:extLst>
          </p:cNvPr>
          <p:cNvSpPr>
            <a:spLocks noGrp="1"/>
          </p:cNvSpPr>
          <p:nvPr>
            <p:ph type="title"/>
          </p:nvPr>
        </p:nvSpPr>
        <p:spPr>
          <a:xfrm>
            <a:off x="603504" y="770467"/>
            <a:ext cx="4205568" cy="3352800"/>
          </a:xfrm>
        </p:spPr>
        <p:txBody>
          <a:bodyPr vert="horz" lIns="91440" tIns="45720" rIns="91440" bIns="45720" rtlCol="0" anchor="b">
            <a:normAutofit/>
          </a:bodyPr>
          <a:lstStyle/>
          <a:p>
            <a:r>
              <a:rPr lang="en-US" sz="7200"/>
              <a:t>Organics Collection</a:t>
            </a:r>
          </a:p>
        </p:txBody>
      </p:sp>
      <p:sp>
        <p:nvSpPr>
          <p:cNvPr id="3" name="Text Placeholder 2">
            <a:extLst>
              <a:ext uri="{FF2B5EF4-FFF2-40B4-BE49-F238E27FC236}">
                <a16:creationId xmlns:a16="http://schemas.microsoft.com/office/drawing/2014/main" id="{9D7EF050-25F3-4A63-9E0E-1FDC61F20DFA}"/>
              </a:ext>
            </a:extLst>
          </p:cNvPr>
          <p:cNvSpPr>
            <a:spLocks noGrp="1"/>
          </p:cNvSpPr>
          <p:nvPr>
            <p:ph type="body" idx="1"/>
          </p:nvPr>
        </p:nvSpPr>
        <p:spPr>
          <a:xfrm>
            <a:off x="667512" y="4206876"/>
            <a:ext cx="4141559" cy="1645920"/>
          </a:xfrm>
        </p:spPr>
        <p:txBody>
          <a:bodyPr vert="horz" lIns="91440" tIns="45720" rIns="91440" bIns="45720" rtlCol="0">
            <a:normAutofit/>
          </a:bodyPr>
          <a:lstStyle/>
          <a:p>
            <a:r>
              <a:rPr lang="en-US" sz="3600" dirty="0"/>
              <a:t>Collecting food scraps for animal feed</a:t>
            </a:r>
          </a:p>
        </p:txBody>
      </p:sp>
      <p:sp>
        <p:nvSpPr>
          <p:cNvPr id="11" name="Rectangle 10">
            <a:extLst>
              <a:ext uri="{FF2B5EF4-FFF2-40B4-BE49-F238E27FC236}">
                <a16:creationId xmlns:a16="http://schemas.microsoft.com/office/drawing/2014/main" id="{66A39359-9256-45A2-8B5D-38E0F936D8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2536" y="0"/>
            <a:ext cx="6739464"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6" descr="https://encrypted-tbn2.gstatic.com/images?q=tbn:ANd9GcRU_AoM30VjW4ToROKCMsV7RlxOKw4_j08ZUJ67T2yd_Zj2_ynbAg">
            <a:extLst>
              <a:ext uri="{FF2B5EF4-FFF2-40B4-BE49-F238E27FC236}">
                <a16:creationId xmlns:a16="http://schemas.microsoft.com/office/drawing/2014/main" id="{B32A5603-F67B-4A69-B2BC-EC9BD73BBEE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094" r="29179" b="1"/>
          <a:stretch/>
        </p:blipFill>
        <p:spPr bwMode="auto">
          <a:xfrm>
            <a:off x="6096000" y="629265"/>
            <a:ext cx="5452536" cy="55852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30903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356566" y="380054"/>
            <a:ext cx="12129441" cy="866708"/>
          </a:xfrm>
          <a:noFill/>
        </p:spPr>
        <p:txBody>
          <a:bodyPr vert="horz" lIns="91440" tIns="45720" rIns="91440" bIns="45720" rtlCol="0" anchor="ctr">
            <a:normAutofit/>
          </a:bodyPr>
          <a:lstStyle/>
          <a:p>
            <a:r>
              <a:rPr lang="en-US" sz="4000" b="1" dirty="0">
                <a:solidFill>
                  <a:srgbClr val="5E9028"/>
                </a:solidFill>
                <a:latin typeface="Calibri" panose="020F0502020204030204" pitchFamily="34" charset="0"/>
                <a:cs typeface="Calibri" panose="020F0502020204030204" pitchFamily="34" charset="0"/>
              </a:rPr>
              <a:t>What Goes in Organics</a:t>
            </a:r>
          </a:p>
        </p:txBody>
      </p:sp>
      <p:sp>
        <p:nvSpPr>
          <p:cNvPr id="14" name="Content Placeholder 2">
            <a:extLst>
              <a:ext uri="{FF2B5EF4-FFF2-40B4-BE49-F238E27FC236}">
                <a16:creationId xmlns:a16="http://schemas.microsoft.com/office/drawing/2014/main" id="{F7F1F7EC-2152-4CBC-821F-4F5EE40775BD}"/>
              </a:ext>
            </a:extLst>
          </p:cNvPr>
          <p:cNvSpPr>
            <a:spLocks noGrp="1"/>
          </p:cNvSpPr>
          <p:nvPr>
            <p:ph sz="half" idx="1"/>
          </p:nvPr>
        </p:nvSpPr>
        <p:spPr>
          <a:xfrm>
            <a:off x="356566" y="1610622"/>
            <a:ext cx="11297552" cy="4370627"/>
          </a:xfrm>
        </p:spPr>
        <p:txBody>
          <a:bodyPr>
            <a:normAutofit/>
          </a:bodyPr>
          <a:lstStyle/>
          <a:p>
            <a:pPr marL="0" indent="0" eaLnBrk="0" fontAlgn="base" hangingPunct="0">
              <a:lnSpc>
                <a:spcPct val="100000"/>
              </a:lnSpc>
              <a:spcBef>
                <a:spcPct val="0"/>
              </a:spcBef>
              <a:spcAft>
                <a:spcPct val="0"/>
              </a:spcAft>
              <a:buNone/>
              <a:tabLst>
                <a:tab pos="457200" algn="l"/>
              </a:tabLst>
              <a:defRPr/>
            </a:pPr>
            <a:r>
              <a:rPr lang="en-US" altLang="en-US" sz="3200" b="1" u="sng" dirty="0">
                <a:solidFill>
                  <a:srgbClr val="FF0000"/>
                </a:solidFill>
                <a:highlight>
                  <a:srgbClr val="FFFF00"/>
                </a:highlight>
                <a:latin typeface="Calibri" panose="020F0502020204030204" pitchFamily="34" charset="0"/>
                <a:cs typeface="Calibri" panose="020F0502020204030204" pitchFamily="34" charset="0"/>
              </a:rPr>
              <a:t>[</a:t>
            </a:r>
            <a:r>
              <a:rPr lang="en-US" altLang="en-US" sz="3200" b="1" dirty="0">
                <a:solidFill>
                  <a:srgbClr val="FF0000"/>
                </a:solidFill>
                <a:highlight>
                  <a:srgbClr val="FFFF00"/>
                </a:highlight>
                <a:latin typeface="Calibri" panose="020F0502020204030204" pitchFamily="34" charset="0"/>
                <a:cs typeface="Calibri" panose="020F0502020204030204" pitchFamily="34" charset="0"/>
              </a:rPr>
              <a:t>Modify list as appropriate – below is just an example] </a:t>
            </a:r>
          </a:p>
          <a:p>
            <a:pPr marL="0" lvl="0" indent="0" eaLnBrk="0" fontAlgn="base" hangingPunct="0">
              <a:lnSpc>
                <a:spcPct val="100000"/>
              </a:lnSpc>
              <a:spcBef>
                <a:spcPct val="0"/>
              </a:spcBef>
              <a:spcAft>
                <a:spcPct val="0"/>
              </a:spcAft>
              <a:buNone/>
              <a:tabLst>
                <a:tab pos="457200" algn="l"/>
              </a:tabLst>
              <a:defRPr/>
            </a:pPr>
            <a:r>
              <a:rPr lang="en-US" altLang="en-US" sz="3200" b="1" dirty="0">
                <a:solidFill>
                  <a:srgbClr val="5E9028"/>
                </a:solidFill>
                <a:latin typeface="Calibri" panose="020F0502020204030204" pitchFamily="34" charset="0"/>
                <a:cs typeface="Calibri" panose="020F0502020204030204" pitchFamily="34" charset="0"/>
              </a:rPr>
              <a:t>ALL FOOD SCRAPS – including:</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Bakery and dry goods</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Dairy products</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Eggs and eggshells</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Meat, fish and bones</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Fruits and fruit peels</a:t>
            </a:r>
          </a:p>
          <a:p>
            <a:pPr marL="687387" lvl="0" indent="-457200" eaLnBrk="0" fontAlgn="base" hangingPunct="0">
              <a:lnSpc>
                <a:spcPct val="100000"/>
              </a:lnSpc>
              <a:spcBef>
                <a:spcPct val="0"/>
              </a:spcBef>
              <a:spcAft>
                <a:spcPct val="0"/>
              </a:spcAft>
              <a:buClr>
                <a:srgbClr val="679D2B"/>
              </a:buClr>
              <a:buFont typeface="Wingdings" panose="05000000000000000000" pitchFamily="2" charset="2"/>
              <a:buChar char="ü"/>
              <a:tabLst>
                <a:tab pos="457200" algn="l"/>
              </a:tabLst>
              <a:defRPr/>
            </a:pPr>
            <a:r>
              <a:rPr lang="en-US" altLang="en-US" sz="2800" dirty="0">
                <a:solidFill>
                  <a:schemeClr val="tx2">
                    <a:lumMod val="10000"/>
                  </a:schemeClr>
                </a:solidFill>
                <a:cs typeface="Calibri" panose="020F0502020204030204" pitchFamily="34" charset="0"/>
              </a:rPr>
              <a:t>Vegetables and vegetable peels</a:t>
            </a:r>
          </a:p>
          <a:p>
            <a:pPr lvl="1"/>
            <a:endParaRPr lang="en-US" altLang="en-US" sz="1600" dirty="0">
              <a:solidFill>
                <a:srgbClr val="DFE3E5">
                  <a:lumMod val="25000"/>
                </a:srgbClr>
              </a:solidFill>
              <a:latin typeface="Calibri" panose="020F0502020204030204" pitchFamily="34" charset="0"/>
              <a:cs typeface="Calibri" panose="020F0502020204030204" pitchFamily="34" charset="0"/>
            </a:endParaRPr>
          </a:p>
          <a:p>
            <a:endParaRPr lang="en-US" dirty="0"/>
          </a:p>
        </p:txBody>
      </p:sp>
      <p:sp>
        <p:nvSpPr>
          <p:cNvPr id="27" name="Rectangle 26">
            <a:extLst>
              <a:ext uri="{FF2B5EF4-FFF2-40B4-BE49-F238E27FC236}">
                <a16:creationId xmlns:a16="http://schemas.microsoft.com/office/drawing/2014/main" id="{A82179B2-7FA4-4C1D-9D2D-DEF075CE6DCB}"/>
              </a:ext>
            </a:extLst>
          </p:cNvPr>
          <p:cNvSpPr/>
          <p:nvPr/>
        </p:nvSpPr>
        <p:spPr>
          <a:xfrm>
            <a:off x="356566" y="1015930"/>
            <a:ext cx="6867071" cy="461665"/>
          </a:xfrm>
          <a:prstGeom prst="rect">
            <a:avLst/>
          </a:prstGeom>
        </p:spPr>
        <p:txBody>
          <a:bodyPr wrap="square">
            <a:spAutoFit/>
          </a:bodyPr>
          <a:lstStyle/>
          <a:p>
            <a:pPr>
              <a:spcAft>
                <a:spcPts val="600"/>
              </a:spcAft>
            </a:pPr>
            <a:r>
              <a:rPr lang="en-US" sz="2400" i="1" dirty="0">
                <a:solidFill>
                  <a:srgbClr val="DEAD22"/>
                </a:solidFill>
                <a:latin typeface="Calibri" panose="020F0502020204030204" pitchFamily="34" charset="0"/>
                <a:cs typeface="Calibri" panose="020F0502020204030204" pitchFamily="34" charset="0"/>
              </a:rPr>
              <a:t>PUT THESE IN ORGANICS CONTAINERS:</a:t>
            </a:r>
          </a:p>
        </p:txBody>
      </p:sp>
      <p:pic>
        <p:nvPicPr>
          <p:cNvPr id="20" name="Picture 19" descr="Different kinds of organics.">
            <a:extLst>
              <a:ext uri="{FF2B5EF4-FFF2-40B4-BE49-F238E27FC236}">
                <a16:creationId xmlns:a16="http://schemas.microsoft.com/office/drawing/2014/main" id="{F15135F6-E280-4AC7-A259-B44F4BAAF19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054628" y="3050345"/>
            <a:ext cx="6442123" cy="1702185"/>
          </a:xfrm>
          <a:prstGeom prst="rect">
            <a:avLst/>
          </a:prstGeom>
          <a:noFill/>
          <a:ln>
            <a:noFill/>
          </a:ln>
        </p:spPr>
      </p:pic>
    </p:spTree>
    <p:extLst>
      <p:ext uri="{BB962C8B-B14F-4D97-AF65-F5344CB8AC3E}">
        <p14:creationId xmlns:p14="http://schemas.microsoft.com/office/powerpoint/2010/main" val="21061710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A82179B2-7FA4-4C1D-9D2D-DEF075CE6DCB}"/>
              </a:ext>
            </a:extLst>
          </p:cNvPr>
          <p:cNvSpPr/>
          <p:nvPr/>
        </p:nvSpPr>
        <p:spPr>
          <a:xfrm>
            <a:off x="804036" y="1364091"/>
            <a:ext cx="10463539" cy="461665"/>
          </a:xfrm>
          <a:prstGeom prst="rect">
            <a:avLst/>
          </a:prstGeom>
        </p:spPr>
        <p:txBody>
          <a:bodyPr wrap="square">
            <a:spAutoFit/>
          </a:bodyPr>
          <a:lstStyle/>
          <a:p>
            <a:pPr lvl="0">
              <a:spcAft>
                <a:spcPts val="600"/>
              </a:spcAft>
              <a:defRPr/>
            </a:pPr>
            <a:r>
              <a:rPr lang="en-US" sz="2400" b="1" dirty="0">
                <a:solidFill>
                  <a:schemeClr val="tx2">
                    <a:lumMod val="10000"/>
                  </a:schemeClr>
                </a:solidFill>
                <a:latin typeface="Calibri" panose="020F0502020204030204" pitchFamily="34" charset="0"/>
                <a:cs typeface="Calibri" panose="020F0502020204030204" pitchFamily="34" charset="0"/>
              </a:rPr>
              <a:t>KEEP THESE </a:t>
            </a:r>
            <a:r>
              <a:rPr lang="en-US" sz="2400" b="1" dirty="0">
                <a:solidFill>
                  <a:srgbClr val="C00000"/>
                </a:solidFill>
                <a:latin typeface="Calibri" panose="020F0502020204030204" pitchFamily="34" charset="0"/>
                <a:cs typeface="Calibri" panose="020F0502020204030204" pitchFamily="34" charset="0"/>
              </a:rPr>
              <a:t>OUT</a:t>
            </a:r>
            <a:r>
              <a:rPr lang="en-US" sz="2400" b="1" dirty="0">
                <a:solidFill>
                  <a:schemeClr val="tx2">
                    <a:lumMod val="10000"/>
                  </a:schemeClr>
                </a:solidFill>
                <a:latin typeface="Calibri" panose="020F0502020204030204" pitchFamily="34" charset="0"/>
                <a:cs typeface="Calibri" panose="020F0502020204030204" pitchFamily="34" charset="0"/>
              </a:rPr>
              <a:t> OF ORGANICS CONTAINERS:</a:t>
            </a:r>
            <a:endParaRPr lang="en-US" sz="2400" b="1" i="1" dirty="0">
              <a:solidFill>
                <a:schemeClr val="tx2">
                  <a:lumMod val="10000"/>
                </a:schemeClr>
              </a:solidFill>
              <a:latin typeface="Calibri" panose="020F0502020204030204" pitchFamily="34" charset="0"/>
              <a:cs typeface="Calibri" panose="020F0502020204030204" pitchFamily="34" charset="0"/>
            </a:endParaRPr>
          </a:p>
        </p:txBody>
      </p:sp>
      <p:sp>
        <p:nvSpPr>
          <p:cNvPr id="14" name="Content Placeholder 2">
            <a:extLst>
              <a:ext uri="{FF2B5EF4-FFF2-40B4-BE49-F238E27FC236}">
                <a16:creationId xmlns:a16="http://schemas.microsoft.com/office/drawing/2014/main" id="{F7F1F7EC-2152-4CBC-821F-4F5EE40775BD}"/>
              </a:ext>
            </a:extLst>
          </p:cNvPr>
          <p:cNvSpPr>
            <a:spLocks noGrp="1"/>
          </p:cNvSpPr>
          <p:nvPr>
            <p:ph sz="half" idx="1"/>
          </p:nvPr>
        </p:nvSpPr>
        <p:spPr>
          <a:xfrm>
            <a:off x="452354" y="1998246"/>
            <a:ext cx="4663440" cy="4423336"/>
          </a:xfrm>
        </p:spPr>
        <p:txBody>
          <a:bodyPr/>
          <a:lstStyle/>
          <a:p>
            <a:pPr lvl="1"/>
            <a:endParaRPr lang="en-US" altLang="en-US" sz="1600" dirty="0">
              <a:solidFill>
                <a:srgbClr val="DFE3E5">
                  <a:lumMod val="25000"/>
                </a:srgbClr>
              </a:solidFill>
              <a:latin typeface="Calibri" panose="020F0502020204030204" pitchFamily="34" charset="0"/>
              <a:cs typeface="Calibri" panose="020F0502020204030204" pitchFamily="34" charset="0"/>
            </a:endParaRPr>
          </a:p>
          <a:p>
            <a:endParaRPr lang="en-US" dirty="0"/>
          </a:p>
        </p:txBody>
      </p:sp>
      <p:sp>
        <p:nvSpPr>
          <p:cNvPr id="12" name="Rectangle 11">
            <a:extLst>
              <a:ext uri="{FF2B5EF4-FFF2-40B4-BE49-F238E27FC236}">
                <a16:creationId xmlns:a16="http://schemas.microsoft.com/office/drawing/2014/main" id="{6E9C8608-2D76-43BA-B816-6D959F6CFAF3}"/>
              </a:ext>
            </a:extLst>
          </p:cNvPr>
          <p:cNvSpPr/>
          <p:nvPr/>
        </p:nvSpPr>
        <p:spPr>
          <a:xfrm>
            <a:off x="804036" y="2183074"/>
            <a:ext cx="10935610" cy="3662541"/>
          </a:xfrm>
          <a:prstGeom prst="rect">
            <a:avLst/>
          </a:prstGeom>
        </p:spPr>
        <p:txBody>
          <a:bodyPr wrap="square">
            <a:spAutoFit/>
          </a:bodyPr>
          <a:lstStyle/>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lang="en-US" sz="3200" dirty="0">
                <a:solidFill>
                  <a:schemeClr val="tx2">
                    <a:lumMod val="10000"/>
                  </a:schemeClr>
                </a:solidFill>
                <a:latin typeface="Calibri" panose="020F0502020204030204" pitchFamily="34" charset="0"/>
                <a:cs typeface="Calibri" panose="020F0502020204030204" pitchFamily="34" charset="0"/>
              </a:rPr>
              <a:t>Cartons</a:t>
            </a:r>
            <a:endPar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457200" indent="-457200">
              <a:buClr>
                <a:srgbClr val="C00000"/>
              </a:buClr>
              <a:buFont typeface="Wingdings 2" panose="05020102010507070707" pitchFamily="18" charset="2"/>
              <a:buChar char="Ñ"/>
              <a:defRPr/>
            </a:pPr>
            <a:r>
              <a:rPr lang="en-US" sz="3200" dirty="0">
                <a:solidFill>
                  <a:schemeClr val="tx2">
                    <a:lumMod val="10000"/>
                  </a:schemeClr>
                </a:solidFill>
                <a:latin typeface="Calibri" panose="020F0502020204030204" pitchFamily="34" charset="0"/>
                <a:cs typeface="Calibri" panose="020F0502020204030204" pitchFamily="34" charset="0"/>
              </a:rPr>
              <a:t>Diapers </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lang="en-US" sz="3200" dirty="0">
                <a:solidFill>
                  <a:schemeClr val="tx2">
                    <a:lumMod val="10000"/>
                  </a:schemeClr>
                </a:solidFill>
                <a:latin typeface="Calibri" panose="020F0502020204030204" pitchFamily="34" charset="0"/>
                <a:cs typeface="Calibri" panose="020F0502020204030204" pitchFamily="34" charset="0"/>
              </a:rPr>
              <a:t>Plastic items </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Napkins and paper towels</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Recyclables (glass, paper, metal, plastic)</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Ñ"/>
              <a:tabLst/>
              <a:defRPr/>
            </a:pPr>
            <a:r>
              <a:rPr lang="en-US" sz="3200" dirty="0">
                <a:solidFill>
                  <a:schemeClr val="tx2">
                    <a:lumMod val="10000"/>
                  </a:schemeClr>
                </a:solidFill>
                <a:latin typeface="Calibri" panose="020F0502020204030204" pitchFamily="34" charset="0"/>
                <a:cs typeface="Calibri" panose="020F0502020204030204" pitchFamily="34" charset="0"/>
              </a:rPr>
              <a:t>Trash </a:t>
            </a:r>
            <a:endPar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342900" marR="0" lvl="0" indent="-342900" algn="l" defTabSz="4572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endParaRPr kumimoji="0" lang="en-US" sz="40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18" name="Title 1">
            <a:extLst>
              <a:ext uri="{FF2B5EF4-FFF2-40B4-BE49-F238E27FC236}">
                <a16:creationId xmlns:a16="http://schemas.microsoft.com/office/drawing/2014/main" id="{C3CB96B7-A185-408F-80F5-7C93E4C6AFFB}"/>
              </a:ext>
            </a:extLst>
          </p:cNvPr>
          <p:cNvSpPr txBox="1">
            <a:spLocks/>
          </p:cNvSpPr>
          <p:nvPr/>
        </p:nvSpPr>
        <p:spPr>
          <a:xfrm>
            <a:off x="804036" y="704353"/>
            <a:ext cx="12129441" cy="866708"/>
          </a:xfrm>
          <a:prstGeom prst="rect">
            <a:avLst/>
          </a:prstGeom>
          <a:noFill/>
        </p:spPr>
        <p:txBody>
          <a:bodyPr vert="horz" lIns="91440" tIns="45720" rIns="91440" bIns="45720" rtlCol="0" anchor="ctr">
            <a:normAutofit/>
          </a:bodyPr>
          <a:lstStyle>
            <a:lvl1pPr algn="l" defTabSz="914400" rtl="0" eaLnBrk="1" latinLnBrk="0" hangingPunct="1">
              <a:lnSpc>
                <a:spcPct val="85000"/>
              </a:lnSpc>
              <a:spcBef>
                <a:spcPct val="0"/>
              </a:spcBef>
              <a:buNone/>
              <a:defRPr sz="5400" kern="1200" spc="-120" baseline="0">
                <a:solidFill>
                  <a:schemeClr val="tx1">
                    <a:lumMod val="75000"/>
                    <a:lumOff val="25000"/>
                  </a:schemeClr>
                </a:solidFill>
                <a:latin typeface="+mj-lt"/>
                <a:ea typeface="+mj-ea"/>
                <a:cs typeface="+mj-cs"/>
              </a:defRPr>
            </a:lvl1pPr>
          </a:lstStyle>
          <a:p>
            <a:r>
              <a:rPr lang="en-US" sz="4000" b="1" dirty="0">
                <a:solidFill>
                  <a:schemeClr val="accent6">
                    <a:lumMod val="75000"/>
                  </a:schemeClr>
                </a:solidFill>
                <a:latin typeface="Calibri" panose="020F0502020204030204" pitchFamily="34" charset="0"/>
                <a:cs typeface="Calibri" panose="020F0502020204030204" pitchFamily="34" charset="0"/>
              </a:rPr>
              <a:t>Not Accepted in Organics</a:t>
            </a:r>
          </a:p>
        </p:txBody>
      </p:sp>
    </p:spTree>
    <p:extLst>
      <p:ext uri="{BB962C8B-B14F-4D97-AF65-F5344CB8AC3E}">
        <p14:creationId xmlns:p14="http://schemas.microsoft.com/office/powerpoint/2010/main" val="787682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709612" y="1126565"/>
            <a:ext cx="10772775" cy="1658198"/>
          </a:xfrm>
        </p:spPr>
        <p:txBody>
          <a:bodyPr vert="horz" lIns="91440" tIns="45720" rIns="91440" bIns="45720" rtlCol="0" anchor="ctr">
            <a:normAutofit/>
          </a:bodyPr>
          <a:lstStyle/>
          <a:p>
            <a:pPr algn="ctr"/>
            <a:r>
              <a:rPr lang="en-US" b="1" dirty="0">
                <a:solidFill>
                  <a:srgbClr val="000000"/>
                </a:solidFill>
              </a:rPr>
              <a:t>Organics Program Questions?</a:t>
            </a:r>
          </a:p>
        </p:txBody>
      </p:sp>
      <p:sp>
        <p:nvSpPr>
          <p:cNvPr id="5" name="Rectangle 4">
            <a:extLst>
              <a:ext uri="{FF2B5EF4-FFF2-40B4-BE49-F238E27FC236}">
                <a16:creationId xmlns:a16="http://schemas.microsoft.com/office/drawing/2014/main" id="{351B3085-88B4-4314-8E29-5B63699C8B41}"/>
              </a:ext>
            </a:extLst>
          </p:cNvPr>
          <p:cNvSpPr/>
          <p:nvPr/>
        </p:nvSpPr>
        <p:spPr>
          <a:xfrm>
            <a:off x="237995" y="4073237"/>
            <a:ext cx="11732332" cy="2306781"/>
          </a:xfrm>
          <a:prstGeom prst="rect">
            <a:avLst/>
          </a:prstGeom>
        </p:spPr>
        <p:txBody>
          <a:bodyPr vert="horz" lIns="91440" tIns="45720" rIns="91440" bIns="45720" rtlCol="0">
            <a:noAutofit/>
          </a:bodyPr>
          <a:lstStyle/>
          <a:p>
            <a:pPr lvl="0" defTabSz="914400">
              <a:lnSpc>
                <a:spcPct val="85000"/>
              </a:lnSpc>
              <a:spcAft>
                <a:spcPts val="600"/>
              </a:spcAft>
            </a:pPr>
            <a:r>
              <a:rPr lang="en-US" sz="3200" b="1" dirty="0">
                <a:solidFill>
                  <a:srgbClr val="000000"/>
                </a:solidFill>
              </a:rPr>
              <a:t>[</a:t>
            </a:r>
            <a:r>
              <a:rPr lang="en-US" sz="3200" dirty="0">
                <a:solidFill>
                  <a:srgbClr val="000000"/>
                </a:solidFill>
                <a:highlight>
                  <a:srgbClr val="FFFF00"/>
                </a:highlight>
              </a:rPr>
              <a:t>Insert organics program contact/coordinator contact information.</a:t>
            </a:r>
          </a:p>
          <a:p>
            <a:pPr lvl="0" defTabSz="914400">
              <a:lnSpc>
                <a:spcPct val="85000"/>
              </a:lnSpc>
              <a:spcAft>
                <a:spcPts val="600"/>
              </a:spcAft>
            </a:pPr>
            <a:endParaRPr lang="en-US" sz="3200" dirty="0">
              <a:solidFill>
                <a:srgbClr val="000000"/>
              </a:solidFill>
              <a:highlight>
                <a:srgbClr val="FFFF00"/>
              </a:highlight>
            </a:endParaRPr>
          </a:p>
          <a:p>
            <a:pPr lvl="0" defTabSz="914400">
              <a:lnSpc>
                <a:spcPct val="85000"/>
              </a:lnSpc>
              <a:spcAft>
                <a:spcPts val="600"/>
              </a:spcAft>
            </a:pPr>
            <a:r>
              <a:rPr lang="en-US" sz="3200" dirty="0">
                <a:solidFill>
                  <a:srgbClr val="000000"/>
                </a:solidFill>
                <a:highlight>
                  <a:srgbClr val="FFFF00"/>
                </a:highlight>
              </a:rPr>
              <a:t>Insert where to go online (portal, intranet site) or in school building where to find more information.] </a:t>
            </a:r>
            <a:endParaRPr lang="en-US" sz="2800" i="1" dirty="0">
              <a:solidFill>
                <a:srgbClr val="000000"/>
              </a:solidFill>
              <a:effectLst/>
              <a:highlight>
                <a:srgbClr val="FFFF00"/>
              </a:highlight>
            </a:endParaRPr>
          </a:p>
        </p:txBody>
      </p:sp>
    </p:spTree>
    <p:extLst>
      <p:ext uri="{BB962C8B-B14F-4D97-AF65-F5344CB8AC3E}">
        <p14:creationId xmlns:p14="http://schemas.microsoft.com/office/powerpoint/2010/main" val="725172052"/>
      </p:ext>
    </p:extLst>
  </p:cSld>
  <p:clrMapOvr>
    <a:masterClrMapping/>
  </p:clrMapOvr>
</p:sld>
</file>

<file path=ppt/theme/theme1.xml><?xml version="1.0" encoding="utf-8"?>
<a:theme xmlns:a="http://schemas.openxmlformats.org/drawingml/2006/main" name="Metropolitan">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9FF7CA0D-8839-4012-B51C-B152F9BD65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Metropolitan</Template>
  <TotalTime>3366</TotalTime>
  <Words>517</Words>
  <Application>Microsoft Office PowerPoint</Application>
  <PresentationFormat>Widescreen</PresentationFormat>
  <Paragraphs>60</Paragraphs>
  <Slides>4</Slides>
  <Notes>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vt:i4>
      </vt:variant>
    </vt:vector>
  </HeadingPairs>
  <TitlesOfParts>
    <vt:vector size="12" baseType="lpstr">
      <vt:lpstr>Arial</vt:lpstr>
      <vt:lpstr>Calibri</vt:lpstr>
      <vt:lpstr>Calibri Light</vt:lpstr>
      <vt:lpstr>Symbol</vt:lpstr>
      <vt:lpstr>Wingdings</vt:lpstr>
      <vt:lpstr>Wingdings 2</vt:lpstr>
      <vt:lpstr>Metropolitan</vt:lpstr>
      <vt:lpstr>Office Theme</vt:lpstr>
      <vt:lpstr>Organics Collection</vt:lpstr>
      <vt:lpstr>What Goes in Organics</vt:lpstr>
      <vt:lpstr>PowerPoint Presentation</vt:lpstr>
      <vt:lpstr>Organics Program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Recycling  at Work</dc:title>
  <dc:creator>Burman, Renee</dc:creator>
  <cp:lastModifiedBy>Kedward, Jenny</cp:lastModifiedBy>
  <cp:revision>195</cp:revision>
  <dcterms:created xsi:type="dcterms:W3CDTF">2020-07-07T21:45:34Z</dcterms:created>
  <dcterms:modified xsi:type="dcterms:W3CDTF">2022-12-02T21:07:59Z</dcterms:modified>
</cp:coreProperties>
</file>